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7" r:id="rId2"/>
    <p:sldId id="358" r:id="rId3"/>
    <p:sldId id="295" r:id="rId4"/>
    <p:sldId id="360" r:id="rId5"/>
    <p:sldId id="359" r:id="rId6"/>
    <p:sldId id="355" r:id="rId7"/>
    <p:sldId id="357"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91" d="100"/>
          <a:sy n="91" d="100"/>
        </p:scale>
        <p:origin x="821" y="53"/>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A86436A-24A1-4FCC-802E-0982442B9AB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22F3732C-74F9-4F74-902C-6D7D9E160A52}"/>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9109FB-682B-4EC0-9F38-8D604D12AD00}" type="datetimeFigureOut">
              <a:rPr kumimoji="1" lang="ja-JP" altLang="en-US" smtClean="0"/>
              <a:t>2020/9/6</a:t>
            </a:fld>
            <a:endParaRPr kumimoji="1" lang="ja-JP" altLang="en-US"/>
          </a:p>
        </p:txBody>
      </p:sp>
      <p:sp>
        <p:nvSpPr>
          <p:cNvPr id="4" name="スライド イメージ プレースホルダー 3">
            <a:extLst>
              <a:ext uri="{FF2B5EF4-FFF2-40B4-BE49-F238E27FC236}">
                <a16:creationId xmlns:a16="http://schemas.microsoft.com/office/drawing/2014/main" id="{2B7F25DC-C120-4EEC-AC86-EF7E47177E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a:extLst>
              <a:ext uri="{FF2B5EF4-FFF2-40B4-BE49-F238E27FC236}">
                <a16:creationId xmlns:a16="http://schemas.microsoft.com/office/drawing/2014/main" id="{9F867D11-B723-4BA8-AB03-FDD36B3C898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a:extLst>
              <a:ext uri="{FF2B5EF4-FFF2-40B4-BE49-F238E27FC236}">
                <a16:creationId xmlns:a16="http://schemas.microsoft.com/office/drawing/2014/main" id="{40B64E2F-5459-4605-8074-74B1669F7F7F}"/>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a:extLst>
              <a:ext uri="{FF2B5EF4-FFF2-40B4-BE49-F238E27FC236}">
                <a16:creationId xmlns:a16="http://schemas.microsoft.com/office/drawing/2014/main" id="{9F66BB8C-DD99-4E70-919F-97B3FC9CFA85}"/>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73AE3B-440D-40A1-81E7-9353D4B076E9}"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2E0881-36DB-4D59-A2D5-B9AB46F8D46F}" type="datetime1">
              <a:rPr kumimoji="1" lang="ja-JP" altLang="en-US" smtClean="0"/>
              <a:t>2020/9/6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30A98F7B-1628-469B-80E1-9D80AB07A598}" type="slidenum">
              <a:rPr kumimoji="1" lang="ja-JP" altLang="en-US" smtClean="0"/>
              <a:t>‹#›</a:t>
            </a:fld>
            <a:endParaRPr kumimoji="1" lang="ja-JP" altLang="en-US"/>
          </a:p>
        </p:txBody>
      </p:sp>
    </p:spTree>
    <p:extLst>
      <p:ext uri="{BB962C8B-B14F-4D97-AF65-F5344CB8AC3E}">
        <p14:creationId xmlns:p14="http://schemas.microsoft.com/office/powerpoint/2010/main" val="1988415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D721D2-5FD1-4218-B9C8-4DDB7A1E42F6}" type="datetime1">
              <a:rPr kumimoji="1" lang="ja-JP" altLang="en-US" smtClean="0"/>
              <a:t>2020/9/6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0A98F7B-1628-469B-80E1-9D80AB07A598}" type="slidenum">
              <a:rPr kumimoji="1" lang="ja-JP" altLang="en-US" smtClean="0"/>
              <a:t>‹#›</a:t>
            </a:fld>
            <a:endParaRPr kumimoji="1" lang="ja-JP" altLang="en-US"/>
          </a:p>
        </p:txBody>
      </p:sp>
    </p:spTree>
    <p:extLst>
      <p:ext uri="{BB962C8B-B14F-4D97-AF65-F5344CB8AC3E}">
        <p14:creationId xmlns:p14="http://schemas.microsoft.com/office/powerpoint/2010/main" val="217232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F1FF8E4-27CE-40A2-9E57-E433D5A10163}" type="datetime1">
              <a:rPr kumimoji="1" lang="ja-JP" altLang="en-US" smtClean="0"/>
              <a:t>2020/9/6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0A98F7B-1628-469B-80E1-9D80AB07A598}" type="slidenum">
              <a:rPr kumimoji="1" lang="ja-JP" altLang="en-US" smtClean="0"/>
              <a:t>‹#›</a:t>
            </a:fld>
            <a:endParaRPr kumimoji="1" lang="ja-JP"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52346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F215CA86-3B24-4476-9FE2-69212F797497}" type="datetime1">
              <a:rPr kumimoji="1" lang="ja-JP" altLang="en-US" smtClean="0"/>
              <a:t>2020/9/6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0A98F7B-1628-469B-80E1-9D80AB07A598}" type="slidenum">
              <a:rPr kumimoji="1" lang="ja-JP" altLang="en-US" smtClean="0"/>
              <a:t>‹#›</a:t>
            </a:fld>
            <a:endParaRPr kumimoji="1" lang="ja-JP" altLang="en-US"/>
          </a:p>
        </p:txBody>
      </p:sp>
    </p:spTree>
    <p:extLst>
      <p:ext uri="{BB962C8B-B14F-4D97-AF65-F5344CB8AC3E}">
        <p14:creationId xmlns:p14="http://schemas.microsoft.com/office/powerpoint/2010/main" val="1852746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61316322-B691-4176-9540-BDB692F8F8AE}" type="datetime1">
              <a:rPr kumimoji="1" lang="ja-JP" altLang="en-US" smtClean="0"/>
              <a:t>2020/9/6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0A98F7B-1628-469B-80E1-9D80AB07A598}" type="slidenum">
              <a:rPr kumimoji="1" lang="ja-JP" altLang="en-US" smtClean="0"/>
              <a:t>‹#›</a:t>
            </a:fld>
            <a:endParaRPr kumimoji="1" lang="ja-JP"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74442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763B4600-A200-4349-B658-05F22559572D}" type="datetime1">
              <a:rPr kumimoji="1" lang="ja-JP" altLang="en-US" smtClean="0"/>
              <a:t>2020/9/6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0A98F7B-1628-469B-80E1-9D80AB07A598}" type="slidenum">
              <a:rPr kumimoji="1" lang="ja-JP" altLang="en-US" smtClean="0"/>
              <a:t>‹#›</a:t>
            </a:fld>
            <a:endParaRPr kumimoji="1" lang="ja-JP" altLang="en-US"/>
          </a:p>
        </p:txBody>
      </p:sp>
    </p:spTree>
    <p:extLst>
      <p:ext uri="{BB962C8B-B14F-4D97-AF65-F5344CB8AC3E}">
        <p14:creationId xmlns:p14="http://schemas.microsoft.com/office/powerpoint/2010/main" val="1632010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173E20-1055-409D-B48F-77C7C7C2C17E}" type="datetime1">
              <a:rPr kumimoji="1" lang="ja-JP" altLang="en-US" smtClean="0"/>
              <a:t>2020/9/6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0A98F7B-1628-469B-80E1-9D80AB07A598}" type="slidenum">
              <a:rPr kumimoji="1" lang="ja-JP" altLang="en-US" smtClean="0"/>
              <a:t>‹#›</a:t>
            </a:fld>
            <a:endParaRPr kumimoji="1" lang="ja-JP" altLang="en-US"/>
          </a:p>
        </p:txBody>
      </p:sp>
    </p:spTree>
    <p:extLst>
      <p:ext uri="{BB962C8B-B14F-4D97-AF65-F5344CB8AC3E}">
        <p14:creationId xmlns:p14="http://schemas.microsoft.com/office/powerpoint/2010/main" val="1705671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ECC720-7472-4BA6-B650-15B5F6804ABF}" type="datetime1">
              <a:rPr kumimoji="1" lang="ja-JP" altLang="en-US" smtClean="0"/>
              <a:t>2020/9/6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0A98F7B-1628-469B-80E1-9D80AB07A598}" type="slidenum">
              <a:rPr kumimoji="1" lang="ja-JP" altLang="en-US" smtClean="0"/>
              <a:t>‹#›</a:t>
            </a:fld>
            <a:endParaRPr kumimoji="1" lang="ja-JP" altLang="en-US"/>
          </a:p>
        </p:txBody>
      </p:sp>
    </p:spTree>
    <p:extLst>
      <p:ext uri="{BB962C8B-B14F-4D97-AF65-F5344CB8AC3E}">
        <p14:creationId xmlns:p14="http://schemas.microsoft.com/office/powerpoint/2010/main" val="995939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F9D7B4-1205-4656-9322-D16392B1544C}" type="datetime1">
              <a:rPr kumimoji="1" lang="ja-JP" altLang="en-US" smtClean="0"/>
              <a:t>2020/9/6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0A98F7B-1628-469B-80E1-9D80AB07A598}" type="slidenum">
              <a:rPr kumimoji="1" lang="ja-JP" altLang="en-US" smtClean="0"/>
              <a:t>‹#›</a:t>
            </a:fld>
            <a:endParaRPr kumimoji="1" lang="ja-JP" altLang="en-US"/>
          </a:p>
        </p:txBody>
      </p:sp>
    </p:spTree>
    <p:extLst>
      <p:ext uri="{BB962C8B-B14F-4D97-AF65-F5344CB8AC3E}">
        <p14:creationId xmlns:p14="http://schemas.microsoft.com/office/powerpoint/2010/main" val="893699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EC3F393-27B9-423A-86FD-FDCD23E83F67}" type="datetime1">
              <a:rPr kumimoji="1" lang="ja-JP" altLang="en-US" smtClean="0"/>
              <a:t>2020/9/6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0A98F7B-1628-469B-80E1-9D80AB07A598}" type="slidenum">
              <a:rPr kumimoji="1" lang="ja-JP" altLang="en-US" smtClean="0"/>
              <a:t>‹#›</a:t>
            </a:fld>
            <a:endParaRPr kumimoji="1" lang="ja-JP" altLang="en-US"/>
          </a:p>
        </p:txBody>
      </p:sp>
    </p:spTree>
    <p:extLst>
      <p:ext uri="{BB962C8B-B14F-4D97-AF65-F5344CB8AC3E}">
        <p14:creationId xmlns:p14="http://schemas.microsoft.com/office/powerpoint/2010/main" val="1366362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A53334A-A3CA-47AE-B0A9-9BA5ABAF15BD}" type="datetime1">
              <a:rPr kumimoji="1" lang="ja-JP" altLang="en-US" smtClean="0"/>
              <a:t>2020/9/6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30A98F7B-1628-469B-80E1-9D80AB07A598}" type="slidenum">
              <a:rPr kumimoji="1" lang="ja-JP" altLang="en-US" smtClean="0"/>
              <a:t>‹#›</a:t>
            </a:fld>
            <a:endParaRPr kumimoji="1" lang="ja-JP" altLang="en-US"/>
          </a:p>
        </p:txBody>
      </p:sp>
    </p:spTree>
    <p:extLst>
      <p:ext uri="{BB962C8B-B14F-4D97-AF65-F5344CB8AC3E}">
        <p14:creationId xmlns:p14="http://schemas.microsoft.com/office/powerpoint/2010/main" val="218231965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9375EFC-C765-4022-AC52-A0CF8A4D710F}" type="datetime1">
              <a:rPr kumimoji="1" lang="ja-JP" altLang="en-US" smtClean="0"/>
              <a:t>2020/9/6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30A98F7B-1628-469B-80E1-9D80AB07A598}" type="slidenum">
              <a:rPr kumimoji="1" lang="ja-JP" altLang="en-US" smtClean="0"/>
              <a:t>‹#›</a:t>
            </a:fld>
            <a:endParaRPr kumimoji="1" lang="ja-JP" altLang="en-US"/>
          </a:p>
        </p:txBody>
      </p:sp>
    </p:spTree>
    <p:extLst>
      <p:ext uri="{BB962C8B-B14F-4D97-AF65-F5344CB8AC3E}">
        <p14:creationId xmlns:p14="http://schemas.microsoft.com/office/powerpoint/2010/main" val="132259153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9ED16D4-2442-44FC-8A9C-9C4EC0C9CF84}" type="datetime1">
              <a:rPr kumimoji="1" lang="ja-JP" altLang="en-US" smtClean="0"/>
              <a:t>2020/9/6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0A98F7B-1628-469B-80E1-9D80AB07A598}" type="slidenum">
              <a:rPr kumimoji="1" lang="ja-JP" altLang="en-US" smtClean="0"/>
              <a:t>‹#›</a:t>
            </a:fld>
            <a:endParaRPr kumimoji="1" lang="ja-JP" altLang="en-US"/>
          </a:p>
        </p:txBody>
      </p:sp>
    </p:spTree>
    <p:extLst>
      <p:ext uri="{BB962C8B-B14F-4D97-AF65-F5344CB8AC3E}">
        <p14:creationId xmlns:p14="http://schemas.microsoft.com/office/powerpoint/2010/main" val="72510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4A245-F094-4A30-BAEF-0DF730F3B928}" type="datetime1">
              <a:rPr kumimoji="1" lang="ja-JP" altLang="en-US" smtClean="0"/>
              <a:t>2020/9/6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0A98F7B-1628-469B-80E1-9D80AB07A598}" type="slidenum">
              <a:rPr kumimoji="1" lang="ja-JP" altLang="en-US" smtClean="0"/>
              <a:t>‹#›</a:t>
            </a:fld>
            <a:endParaRPr kumimoji="1" lang="ja-JP" altLang="en-US"/>
          </a:p>
        </p:txBody>
      </p:sp>
    </p:spTree>
    <p:extLst>
      <p:ext uri="{BB962C8B-B14F-4D97-AF65-F5344CB8AC3E}">
        <p14:creationId xmlns:p14="http://schemas.microsoft.com/office/powerpoint/2010/main" val="543989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9EE2065-791E-4209-B0C8-98FECDB74724}" type="datetime1">
              <a:rPr kumimoji="1" lang="ja-JP" altLang="en-US" smtClean="0"/>
              <a:t>2020/9/6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0A98F7B-1628-469B-80E1-9D80AB07A598}" type="slidenum">
              <a:rPr kumimoji="1" lang="ja-JP" altLang="en-US" smtClean="0"/>
              <a:t>‹#›</a:t>
            </a:fld>
            <a:endParaRPr kumimoji="1" lang="ja-JP" altLang="en-US"/>
          </a:p>
        </p:txBody>
      </p:sp>
    </p:spTree>
    <p:extLst>
      <p:ext uri="{BB962C8B-B14F-4D97-AF65-F5344CB8AC3E}">
        <p14:creationId xmlns:p14="http://schemas.microsoft.com/office/powerpoint/2010/main" val="134742388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20F39F-E1A7-4D87-B31B-75E3E10065A2}" type="datetime1">
              <a:rPr kumimoji="1" lang="ja-JP" altLang="en-US" smtClean="0"/>
              <a:t>2020/9/6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0A98F7B-1628-469B-80E1-9D80AB07A598}" type="slidenum">
              <a:rPr kumimoji="1" lang="ja-JP" altLang="en-US" smtClean="0"/>
              <a:t>‹#›</a:t>
            </a:fld>
            <a:endParaRPr kumimoji="1" lang="ja-JP" altLang="en-US"/>
          </a:p>
        </p:txBody>
      </p:sp>
    </p:spTree>
    <p:extLst>
      <p:ext uri="{BB962C8B-B14F-4D97-AF65-F5344CB8AC3E}">
        <p14:creationId xmlns:p14="http://schemas.microsoft.com/office/powerpoint/2010/main" val="3051008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55F12AB-8D4E-4650-93B8-53F38EAF97A1}" type="datetime1">
              <a:rPr kumimoji="1" lang="ja-JP" altLang="en-US" smtClean="0"/>
              <a:t>2020/9/6</a:t>
            </a:fld>
            <a:endParaRPr kumimoji="1" lang="ja-JP"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30A98F7B-1628-469B-80E1-9D80AB07A598}" type="slidenum">
              <a:rPr kumimoji="1" lang="ja-JP" altLang="en-US" smtClean="0"/>
              <a:t>‹#›</a:t>
            </a:fld>
            <a:endParaRPr kumimoji="1" lang="ja-JP" altLang="en-US"/>
          </a:p>
        </p:txBody>
      </p:sp>
    </p:spTree>
    <p:extLst>
      <p:ext uri="{BB962C8B-B14F-4D97-AF65-F5344CB8AC3E}">
        <p14:creationId xmlns:p14="http://schemas.microsoft.com/office/powerpoint/2010/main" val="693234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hf hdr="0" ftr="0" dt="0"/>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15823" y="1140327"/>
            <a:ext cx="8134672" cy="2376264"/>
          </a:xfrm>
        </p:spPr>
        <p:txBody>
          <a:bodyPr>
            <a:normAutofit fontScale="90000"/>
          </a:bodyPr>
          <a:lstStyle/>
          <a:p>
            <a:pPr>
              <a:spcAft>
                <a:spcPts val="2400"/>
              </a:spcAft>
            </a:pP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社会情報学会（</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SSI</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）学会大会 </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WS5</a:t>
            </a:r>
            <a:b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br>
            <a:b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4400" dirty="0">
                <a:latin typeface="メイリオ" panose="020B0604030504040204" pitchFamily="50" charset="-128"/>
                <a:ea typeface="メイリオ" panose="020B0604030504040204" pitchFamily="50" charset="-128"/>
                <a:cs typeface="メイリオ" panose="020B0604030504040204" pitchFamily="50" charset="-128"/>
              </a:rPr>
              <a:t>コロナ禍における子どものメディア利用を考える</a:t>
            </a:r>
            <a:b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2800" kern="100" dirty="0">
                <a:effectLst/>
                <a:latin typeface="+mj-ea"/>
                <a:cs typeface="Times New Roman" panose="02020603050405020304" pitchFamily="18" charset="0"/>
              </a:rPr>
              <a:t>臨時休校中の小学生メディア接触実態調査より</a:t>
            </a:r>
            <a:r>
              <a:rPr lang="ja-JP" altLang="en-US" sz="2800" kern="100" dirty="0">
                <a:effectLst/>
                <a:latin typeface="+mj-ea"/>
                <a:cs typeface="Times New Roman" panose="02020603050405020304" pitchFamily="18" charset="0"/>
              </a:rPr>
              <a:t>～</a:t>
            </a:r>
            <a:b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rPr>
              <a:t> </a:t>
            </a:r>
            <a:br>
              <a:rPr kumimoji="1" lang="ja-JP" altLang="en-US" sz="2800" dirty="0"/>
            </a:b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サブタイトル 2"/>
          <p:cNvSpPr>
            <a:spLocks noGrp="1"/>
          </p:cNvSpPr>
          <p:nvPr>
            <p:ph type="subTitle" idx="1"/>
          </p:nvPr>
        </p:nvSpPr>
        <p:spPr>
          <a:xfrm>
            <a:off x="1191237" y="3126531"/>
            <a:ext cx="7659258" cy="1942362"/>
          </a:xfrm>
          <a:ln>
            <a:solidFill>
              <a:srgbClr val="002060"/>
            </a:solidFill>
          </a:ln>
        </p:spPr>
        <p:txBody>
          <a:bodyPr>
            <a:normAutofit fontScale="25000" lnSpcReduction="20000"/>
          </a:bodyPr>
          <a:lstStyle/>
          <a:p>
            <a:r>
              <a:rPr lang="ja-JP" altLang="ja-JP" sz="18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86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本研究は科学研究費補助金助成</a:t>
            </a:r>
            <a:r>
              <a:rPr lang="ja-JP" altLang="en-US" sz="86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研究</a:t>
            </a:r>
            <a:r>
              <a:rPr lang="ja-JP" altLang="ja-JP" sz="8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（課題番号</a:t>
            </a:r>
            <a:r>
              <a:rPr lang="en-US" altLang="ja-JP" sz="8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 20H01672</a:t>
            </a:r>
            <a:r>
              <a:rPr lang="ja-JP" altLang="ja-JP" sz="8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a:t>
            </a:r>
            <a:endParaRPr lang="en-US" altLang="ja-JP" sz="8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endParaRPr lang="ja-JP" altLang="ja-JP" sz="86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r>
              <a:rPr lang="ja-JP" altLang="en-US" sz="12800" dirty="0"/>
              <a:t>不健全なインターネット利用により顕在化した健康被害の実態調査と啓発プログラム 開発</a:t>
            </a:r>
            <a:endParaRPr lang="ja-JP" altLang="en-US" sz="1280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600" dirty="0">
                <a:latin typeface="メイリオ" panose="020B0604030504040204" pitchFamily="50" charset="-128"/>
                <a:ea typeface="メイリオ" panose="020B0604030504040204" pitchFamily="50" charset="-128"/>
                <a:cs typeface="メイリオ" panose="020B0604030504040204" pitchFamily="50" charset="-128"/>
              </a:rPr>
              <a:t>代表　群馬大学社会情報学部</a:t>
            </a:r>
          </a:p>
          <a:p>
            <a:r>
              <a:rPr kumimoji="1" lang="ja-JP" altLang="en-US" sz="8600" dirty="0">
                <a:latin typeface="メイリオ" panose="020B0604030504040204" pitchFamily="50" charset="-128"/>
                <a:ea typeface="メイリオ" panose="020B0604030504040204" pitchFamily="50" charset="-128"/>
                <a:cs typeface="メイリオ" panose="020B0604030504040204" pitchFamily="50" charset="-128"/>
              </a:rPr>
              <a:t>伊藤賢一 </a:t>
            </a:r>
            <a:r>
              <a:rPr kumimoji="1" lang="en-US" altLang="ja-JP" sz="8600" dirty="0">
                <a:latin typeface="メイリオ" panose="020B0604030504040204" pitchFamily="50" charset="-128"/>
                <a:ea typeface="メイリオ" panose="020B0604030504040204" pitchFamily="50" charset="-128"/>
                <a:cs typeface="メイリオ" panose="020B0604030504040204" pitchFamily="50" charset="-128"/>
              </a:rPr>
              <a:t>(ito_kenichi@gunma-u.ac.jp)</a:t>
            </a:r>
            <a:endParaRPr kumimoji="1" lang="ja-JP" altLang="en-US" sz="8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a:xfrm>
            <a:off x="490445" y="4529541"/>
            <a:ext cx="584978" cy="365125"/>
          </a:xfrm>
        </p:spPr>
        <p:txBody>
          <a:bodyPr/>
          <a:lstStyle/>
          <a:p>
            <a:fld id="{4EE4243F-85FB-4617-9BDB-7B636A4A6B65}" type="slidenum">
              <a:rPr kumimoji="1" lang="ja-JP" altLang="en-US" smtClean="0"/>
              <a:t>1</a:t>
            </a:fld>
            <a:endParaRPr kumimoji="1" lang="ja-JP" altLang="en-US"/>
          </a:p>
        </p:txBody>
      </p:sp>
    </p:spTree>
    <p:extLst>
      <p:ext uri="{BB962C8B-B14F-4D97-AF65-F5344CB8AC3E}">
        <p14:creationId xmlns:p14="http://schemas.microsoft.com/office/powerpoint/2010/main" val="3572399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8F8FF1-0430-436C-81DB-6F21BFEC4C62}"/>
              </a:ext>
            </a:extLst>
          </p:cNvPr>
          <p:cNvSpPr>
            <a:spLocks noGrp="1"/>
          </p:cNvSpPr>
          <p:nvPr>
            <p:ph type="title"/>
          </p:nvPr>
        </p:nvSpPr>
        <p:spPr>
          <a:xfrm>
            <a:off x="886482" y="418036"/>
            <a:ext cx="7955514" cy="1452709"/>
          </a:xfrm>
        </p:spPr>
        <p:txBody>
          <a:bodyPr>
            <a:noAutofit/>
          </a:bodyPr>
          <a:lstStyle/>
          <a:p>
            <a:pPr indent="179705"/>
            <a:r>
              <a:rPr lang="ja-JP" altLang="ja-JP" sz="28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司会：大谷良光（青森大学</a:t>
            </a:r>
            <a:r>
              <a:rPr lang="ja-JP" altLang="en-US" sz="28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・元弘前大学、非会員</a:t>
            </a:r>
            <a:r>
              <a:rPr lang="ja-JP" altLang="ja-JP" sz="28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a:t>
            </a:r>
            <a:br>
              <a:rPr lang="ja-JP" altLang="ja-JP" sz="28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br>
            <a:r>
              <a:rPr lang="ja-JP" altLang="en-US" sz="28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　　　</a:t>
            </a:r>
            <a:br>
              <a:rPr lang="ja-JP" altLang="en-US" sz="28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br>
            <a:r>
              <a:rPr lang="ja-JP" altLang="en-US" sz="28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　</a:t>
            </a:r>
            <a:r>
              <a:rPr lang="ja-JP" altLang="ja-JP" sz="32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調査概要と本ワークショップの趣旨説明</a:t>
            </a:r>
            <a:br>
              <a:rPr lang="ja-JP" altLang="ja-JP" sz="32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br>
            <a:endParaRPr kumimoji="1" lang="ja-JP" altLang="en-US" sz="3200" dirty="0">
              <a:latin typeface="HGPｺﾞｼｯｸE" panose="020B0900000000000000" pitchFamily="50" charset="-128"/>
              <a:ea typeface="HGPｺﾞｼｯｸE" panose="020B0900000000000000" pitchFamily="50" charset="-128"/>
            </a:endParaRPr>
          </a:p>
        </p:txBody>
      </p:sp>
      <p:sp>
        <p:nvSpPr>
          <p:cNvPr id="3" name="コンテンツ プレースホルダー 2">
            <a:extLst>
              <a:ext uri="{FF2B5EF4-FFF2-40B4-BE49-F238E27FC236}">
                <a16:creationId xmlns:a16="http://schemas.microsoft.com/office/drawing/2014/main" id="{B6826541-5FEF-494B-B5D9-359A8ABA3A0F}"/>
              </a:ext>
            </a:extLst>
          </p:cNvPr>
          <p:cNvSpPr>
            <a:spLocks noGrp="1"/>
          </p:cNvSpPr>
          <p:nvPr>
            <p:ph idx="1"/>
          </p:nvPr>
        </p:nvSpPr>
        <p:spPr>
          <a:xfrm>
            <a:off x="427838" y="2133600"/>
            <a:ext cx="8481269" cy="3777622"/>
          </a:xfrm>
          <a:ln>
            <a:solidFill>
              <a:srgbClr val="0070C0"/>
            </a:solidFill>
          </a:ln>
        </p:spPr>
        <p:txBody>
          <a:bodyPr>
            <a:normAutofit fontScale="92500" lnSpcReduction="10000"/>
          </a:bodyPr>
          <a:lstStyle/>
          <a:p>
            <a:r>
              <a:rPr kumimoji="1" lang="ja-JP" altLang="en-US" sz="3900" dirty="0"/>
              <a:t>１．研究組織</a:t>
            </a:r>
          </a:p>
          <a:p>
            <a:r>
              <a:rPr kumimoji="1" lang="ja-JP" altLang="en-US" sz="2800" b="1" dirty="0"/>
              <a:t>　</a:t>
            </a:r>
            <a:r>
              <a:rPr kumimoji="1" lang="ja-JP" altLang="en-US" sz="2800" dirty="0"/>
              <a:t>研究代表者、研究分担者</a:t>
            </a:r>
            <a:r>
              <a:rPr kumimoji="1" lang="en-US" altLang="ja-JP" sz="2800" dirty="0"/>
              <a:t>(6</a:t>
            </a:r>
            <a:r>
              <a:rPr kumimoji="1" lang="ja-JP" altLang="en-US" sz="2800" dirty="0"/>
              <a:t>名</a:t>
            </a:r>
            <a:r>
              <a:rPr kumimoji="1" lang="en-US" altLang="ja-JP" sz="2800" dirty="0"/>
              <a:t>)</a:t>
            </a:r>
            <a:r>
              <a:rPr kumimoji="1" lang="ja-JP" altLang="en-US" sz="2800" dirty="0"/>
              <a:t>、研究協力者（</a:t>
            </a:r>
            <a:r>
              <a:rPr kumimoji="1" lang="en-US" altLang="ja-JP" sz="2800" dirty="0"/>
              <a:t>22</a:t>
            </a:r>
            <a:r>
              <a:rPr kumimoji="1" lang="ja-JP" altLang="en-US" sz="2800" dirty="0"/>
              <a:t>名）計</a:t>
            </a:r>
            <a:r>
              <a:rPr kumimoji="1" lang="en-US" altLang="ja-JP" sz="2800" dirty="0"/>
              <a:t>29</a:t>
            </a:r>
            <a:r>
              <a:rPr kumimoji="1" lang="ja-JP" altLang="en-US" sz="2800" dirty="0"/>
              <a:t>名</a:t>
            </a:r>
            <a:endParaRPr kumimoji="1" lang="en-US" altLang="ja-JP" sz="2800" dirty="0"/>
          </a:p>
          <a:p>
            <a:r>
              <a:rPr kumimoji="1" lang="ja-JP" altLang="en-US" sz="2800" dirty="0"/>
              <a:t>ネット健康問題啓発者養成全国連絡協議会</a:t>
            </a:r>
            <a:endParaRPr kumimoji="1" lang="en-US" altLang="ja-JP" sz="2800" dirty="0"/>
          </a:p>
          <a:p>
            <a:r>
              <a:rPr kumimoji="1" lang="ja-JP" altLang="en-US" sz="2800" dirty="0"/>
              <a:t>　　　　</a:t>
            </a:r>
            <a:r>
              <a:rPr kumimoji="1" lang="en-US" altLang="ja-JP" sz="2800" dirty="0"/>
              <a:t>(</a:t>
            </a:r>
            <a:r>
              <a:rPr kumimoji="1" lang="ja-JP" altLang="en-US" sz="2800" dirty="0"/>
              <a:t>略称：</a:t>
            </a:r>
            <a:r>
              <a:rPr kumimoji="1" lang="en-US" altLang="ja-JP" sz="2800" dirty="0" err="1"/>
              <a:t>THInet</a:t>
            </a:r>
            <a:r>
              <a:rPr kumimoji="1" lang="ja-JP" altLang="en-US" sz="2800" dirty="0"/>
              <a:t>・養成協</a:t>
            </a:r>
            <a:r>
              <a:rPr kumimoji="1" lang="en-US" altLang="ja-JP" sz="2800" dirty="0"/>
              <a:t>)</a:t>
            </a:r>
            <a:r>
              <a:rPr kumimoji="1" lang="ja-JP" altLang="en-US" sz="2800" dirty="0"/>
              <a:t>の教材開発委員会</a:t>
            </a:r>
          </a:p>
          <a:p>
            <a:r>
              <a:rPr kumimoji="1" lang="ja-JP" altLang="en-US" sz="2400" dirty="0"/>
              <a:t>　　共同代表・委員長　大谷良光</a:t>
            </a:r>
          </a:p>
          <a:p>
            <a:r>
              <a:rPr kumimoji="1" lang="ja-JP" altLang="en-US" sz="2800" dirty="0"/>
              <a:t>子どものネットリスク教育研究会の専門研究委員会</a:t>
            </a:r>
          </a:p>
          <a:p>
            <a:r>
              <a:rPr kumimoji="1" lang="ja-JP" altLang="en-US" sz="2400" dirty="0"/>
              <a:t>　　代表・委員長代理　大谷良光</a:t>
            </a:r>
          </a:p>
        </p:txBody>
      </p:sp>
      <p:sp>
        <p:nvSpPr>
          <p:cNvPr id="4" name="スライド番号プレースホルダー 3">
            <a:extLst>
              <a:ext uri="{FF2B5EF4-FFF2-40B4-BE49-F238E27FC236}">
                <a16:creationId xmlns:a16="http://schemas.microsoft.com/office/drawing/2014/main" id="{E0863DCA-7EF0-4C8A-8995-0224620AC35D}"/>
              </a:ext>
            </a:extLst>
          </p:cNvPr>
          <p:cNvSpPr>
            <a:spLocks noGrp="1"/>
          </p:cNvSpPr>
          <p:nvPr>
            <p:ph type="sldNum" sz="quarter" idx="12"/>
          </p:nvPr>
        </p:nvSpPr>
        <p:spPr/>
        <p:txBody>
          <a:bodyPr/>
          <a:lstStyle/>
          <a:p>
            <a:fld id="{30A98F7B-1628-469B-80E1-9D80AB07A598}" type="slidenum">
              <a:rPr kumimoji="1" lang="ja-JP" altLang="en-US" smtClean="0"/>
              <a:t>2</a:t>
            </a:fld>
            <a:endParaRPr kumimoji="1" lang="ja-JP" altLang="en-US" dirty="0"/>
          </a:p>
        </p:txBody>
      </p:sp>
    </p:spTree>
    <p:extLst>
      <p:ext uri="{BB962C8B-B14F-4D97-AF65-F5344CB8AC3E}">
        <p14:creationId xmlns:p14="http://schemas.microsoft.com/office/powerpoint/2010/main" val="3669866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研究の動機</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1413908" y="1330464"/>
            <a:ext cx="6591985" cy="4978057"/>
          </a:xfrm>
        </p:spPr>
        <p:txBody>
          <a:bodyPr>
            <a:normAutofit fontScale="85000" lnSpcReduction="10000"/>
          </a:bodyPr>
          <a:lstStyle/>
          <a:p>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もともと子どものネット長時間利用による健康被害について調査する計画</a:t>
            </a:r>
          </a:p>
          <a:p>
            <a:r>
              <a:rPr lang="en-US" altLang="ja-JP" sz="33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月から突然の休校、学校を通じた調査は難しいと思われたが、同時に、オンライン教育に対する注目高まる</a:t>
            </a:r>
          </a:p>
          <a:p>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小学生の保護者を対象とした</a:t>
            </a:r>
            <a:r>
              <a:rPr lang="en-US" altLang="ja-JP" sz="3300" dirty="0">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調査を実施</a:t>
            </a:r>
          </a:p>
          <a:p>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その結果、休校期間中のネット利用の進展や、長時間使用による疲労度増大を検出</a:t>
            </a:r>
          </a:p>
          <a:p>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しかし分析していない項目 → </a:t>
            </a:r>
          </a:p>
          <a:p>
            <a:endParaRPr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4EE4243F-85FB-4617-9BDB-7B636A4A6B65}" type="slidenum">
              <a:rPr kumimoji="1" lang="ja-JP" altLang="en-US" smtClean="0"/>
              <a:t>3</a:t>
            </a:fld>
            <a:endParaRPr kumimoji="1" lang="ja-JP" altLang="en-US"/>
          </a:p>
        </p:txBody>
      </p:sp>
    </p:spTree>
    <p:extLst>
      <p:ext uri="{BB962C8B-B14F-4D97-AF65-F5344CB8AC3E}">
        <p14:creationId xmlns:p14="http://schemas.microsoft.com/office/powerpoint/2010/main" val="3731548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B26830-F31E-4BD9-85BC-8CBA47186BE9}"/>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939F3492-CF65-4A95-AB3A-04D82A7A1B2E}"/>
              </a:ext>
            </a:extLst>
          </p:cNvPr>
          <p:cNvSpPr>
            <a:spLocks noGrp="1"/>
          </p:cNvSpPr>
          <p:nvPr>
            <p:ph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EF0E0F1-444B-43FA-A801-9D57B8D45ECD}"/>
              </a:ext>
            </a:extLst>
          </p:cNvPr>
          <p:cNvSpPr>
            <a:spLocks noGrp="1"/>
          </p:cNvSpPr>
          <p:nvPr>
            <p:ph type="sldNum" sz="quarter" idx="12"/>
          </p:nvPr>
        </p:nvSpPr>
        <p:spPr/>
        <p:txBody>
          <a:bodyPr/>
          <a:lstStyle/>
          <a:p>
            <a:fld id="{30A98F7B-1628-469B-80E1-9D80AB07A598}" type="slidenum">
              <a:rPr kumimoji="1" lang="ja-JP" altLang="en-US" smtClean="0"/>
              <a:t>4</a:t>
            </a:fld>
            <a:endParaRPr kumimoji="1" lang="ja-JP" altLang="en-US"/>
          </a:p>
        </p:txBody>
      </p:sp>
      <p:pic>
        <p:nvPicPr>
          <p:cNvPr id="6" name="図 5">
            <a:extLst>
              <a:ext uri="{FF2B5EF4-FFF2-40B4-BE49-F238E27FC236}">
                <a16:creationId xmlns:a16="http://schemas.microsoft.com/office/drawing/2014/main" id="{6BDEF488-283A-4220-AB06-8D24C8908420}"/>
              </a:ext>
            </a:extLst>
          </p:cNvPr>
          <p:cNvPicPr>
            <a:picLocks noChangeAspect="1"/>
          </p:cNvPicPr>
          <p:nvPr/>
        </p:nvPicPr>
        <p:blipFill>
          <a:blip r:embed="rId2"/>
          <a:stretch>
            <a:fillRect/>
          </a:stretch>
        </p:blipFill>
        <p:spPr>
          <a:xfrm>
            <a:off x="1602047" y="218113"/>
            <a:ext cx="7103751" cy="6858000"/>
          </a:xfrm>
          <a:prstGeom prst="rect">
            <a:avLst/>
          </a:prstGeom>
        </p:spPr>
      </p:pic>
      <p:sp>
        <p:nvSpPr>
          <p:cNvPr id="7" name="テキスト ボックス 6">
            <a:extLst>
              <a:ext uri="{FF2B5EF4-FFF2-40B4-BE49-F238E27FC236}">
                <a16:creationId xmlns:a16="http://schemas.microsoft.com/office/drawing/2014/main" id="{67F6C1AF-A86A-448A-9915-840DFFEDE3F0}"/>
              </a:ext>
            </a:extLst>
          </p:cNvPr>
          <p:cNvSpPr txBox="1"/>
          <p:nvPr/>
        </p:nvSpPr>
        <p:spPr>
          <a:xfrm>
            <a:off x="511227" y="92279"/>
            <a:ext cx="3339319" cy="584775"/>
          </a:xfrm>
          <a:prstGeom prst="rect">
            <a:avLst/>
          </a:prstGeom>
          <a:noFill/>
        </p:spPr>
        <p:txBody>
          <a:bodyPr wrap="square" rtlCol="0">
            <a:spAutoFit/>
          </a:bodyPr>
          <a:lstStyle/>
          <a:p>
            <a:r>
              <a:rPr kumimoji="1" lang="ja-JP" altLang="en-US" sz="3200" dirty="0"/>
              <a:t>３．速報値発表</a:t>
            </a:r>
          </a:p>
        </p:txBody>
      </p:sp>
    </p:spTree>
    <p:extLst>
      <p:ext uri="{BB962C8B-B14F-4D97-AF65-F5344CB8AC3E}">
        <p14:creationId xmlns:p14="http://schemas.microsoft.com/office/powerpoint/2010/main" val="2926291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4DB778-FDD4-4593-A097-739912893A3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31A6C4BB-EB68-4A39-B803-9ED657250207}"/>
              </a:ext>
            </a:extLst>
          </p:cNvPr>
          <p:cNvSpPr>
            <a:spLocks noGrp="1"/>
          </p:cNvSpPr>
          <p:nvPr>
            <p:ph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A7F2EE7-7112-4862-9628-0942A9572404}"/>
              </a:ext>
            </a:extLst>
          </p:cNvPr>
          <p:cNvSpPr>
            <a:spLocks noGrp="1"/>
          </p:cNvSpPr>
          <p:nvPr>
            <p:ph type="sldNum" sz="quarter" idx="12"/>
          </p:nvPr>
        </p:nvSpPr>
        <p:spPr/>
        <p:txBody>
          <a:bodyPr/>
          <a:lstStyle/>
          <a:p>
            <a:fld id="{30A98F7B-1628-469B-80E1-9D80AB07A598}" type="slidenum">
              <a:rPr kumimoji="1" lang="ja-JP" altLang="en-US" smtClean="0"/>
              <a:t>5</a:t>
            </a:fld>
            <a:endParaRPr kumimoji="1" lang="ja-JP" altLang="en-US"/>
          </a:p>
        </p:txBody>
      </p:sp>
      <p:pic>
        <p:nvPicPr>
          <p:cNvPr id="6" name="図 5">
            <a:extLst>
              <a:ext uri="{FF2B5EF4-FFF2-40B4-BE49-F238E27FC236}">
                <a16:creationId xmlns:a16="http://schemas.microsoft.com/office/drawing/2014/main" id="{89147807-314F-4568-8FE7-266659EA435C}"/>
              </a:ext>
            </a:extLst>
          </p:cNvPr>
          <p:cNvPicPr>
            <a:picLocks noChangeAspect="1"/>
          </p:cNvPicPr>
          <p:nvPr/>
        </p:nvPicPr>
        <p:blipFill>
          <a:blip r:embed="rId2"/>
          <a:stretch>
            <a:fillRect/>
          </a:stretch>
        </p:blipFill>
        <p:spPr>
          <a:xfrm>
            <a:off x="1046521" y="0"/>
            <a:ext cx="7050957" cy="6858000"/>
          </a:xfrm>
          <a:prstGeom prst="rect">
            <a:avLst/>
          </a:prstGeom>
        </p:spPr>
      </p:pic>
    </p:spTree>
    <p:extLst>
      <p:ext uri="{BB962C8B-B14F-4D97-AF65-F5344CB8AC3E}">
        <p14:creationId xmlns:p14="http://schemas.microsoft.com/office/powerpoint/2010/main" val="3873381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88856" y="336440"/>
            <a:ext cx="6589199" cy="902686"/>
          </a:xfrm>
        </p:spPr>
        <p:txBody>
          <a:bodyPr>
            <a:normAutofit/>
          </a:bodyPr>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緊急保護者調査について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16591" y="1152908"/>
            <a:ext cx="8219256" cy="5303939"/>
          </a:xfrm>
        </p:spPr>
        <p:txBody>
          <a:bodyPr>
            <a:normAutofit/>
          </a:bodyPr>
          <a:lstStyle/>
          <a:p>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調査期間は</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日、対象者は全国の小学生の保護者</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1,300</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名、実施は楽天インサイト株式会社に依頼</a:t>
            </a:r>
          </a:p>
          <a:p>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休校期間は地域によって異なるため「</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日」と期間を指定し、この間の子どもの様子を回想して答えてもらった</a:t>
            </a:r>
          </a:p>
          <a:p>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小学生の子どもが複数いる場合には、年齢が下の子どもについて回答を求めた</a:t>
            </a:r>
          </a:p>
          <a:p>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「できればお子さんと一緒に答えてください」と求めたが、あくまで保護者からの回答</a:t>
            </a:r>
          </a:p>
          <a:p>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サンプルは、各都道府県人口比に対して均等</a:t>
            </a:r>
          </a:p>
        </p:txBody>
      </p:sp>
      <p:sp>
        <p:nvSpPr>
          <p:cNvPr id="4" name="スライド番号プレースホルダー 3"/>
          <p:cNvSpPr>
            <a:spLocks noGrp="1"/>
          </p:cNvSpPr>
          <p:nvPr>
            <p:ph type="sldNum" sz="quarter" idx="12"/>
          </p:nvPr>
        </p:nvSpPr>
        <p:spPr/>
        <p:txBody>
          <a:bodyPr/>
          <a:lstStyle/>
          <a:p>
            <a:fld id="{4EE4243F-85FB-4617-9BDB-7B636A4A6B65}" type="slidenum">
              <a:rPr lang="ja-JP" altLang="en-US" smtClean="0"/>
              <a:pPr/>
              <a:t>6</a:t>
            </a:fld>
            <a:endParaRPr lang="ja-JP" altLang="en-US"/>
          </a:p>
        </p:txBody>
      </p:sp>
    </p:spTree>
    <p:extLst>
      <p:ext uri="{BB962C8B-B14F-4D97-AF65-F5344CB8AC3E}">
        <p14:creationId xmlns:p14="http://schemas.microsoft.com/office/powerpoint/2010/main" val="2068013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38D7173D-68A1-436A-B5F5-B608044059FE}"/>
              </a:ext>
            </a:extLst>
          </p:cNvPr>
          <p:cNvSpPr txBox="1"/>
          <p:nvPr/>
        </p:nvSpPr>
        <p:spPr>
          <a:xfrm>
            <a:off x="961605" y="770223"/>
            <a:ext cx="7696334" cy="6124754"/>
          </a:xfrm>
          <a:prstGeom prst="rect">
            <a:avLst/>
          </a:prstGeom>
          <a:noFill/>
        </p:spPr>
        <p:txBody>
          <a:bodyPr wrap="square">
            <a:spAutoFit/>
          </a:bodyPr>
          <a:lstStyle/>
          <a:p>
            <a:pPr indent="179705" algn="just"/>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報告</a:t>
            </a:r>
            <a:r>
              <a:rPr lang="en-US"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：本間史祥</a:t>
            </a:r>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（青森市中学校教諭，子どものネットリスク研究会</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副代表</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p>
          <a:p>
            <a:pPr indent="179705" algn="just"/>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「休校期間中のメディア接触増加の要因」</a:t>
            </a:r>
          </a:p>
          <a:p>
            <a:pPr indent="179705" algn="just"/>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報告</a:t>
            </a:r>
            <a:r>
              <a:rPr lang="en-US"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2</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：ウッド一美</a:t>
            </a:r>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養成協開発委員会副委員長、</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NPO</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ぐんま子どもセーフネット活動委員会）</a:t>
            </a:r>
          </a:p>
          <a:p>
            <a:pPr indent="179705" algn="just"/>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「保護者のネット依存危機感と子どものメディア</a:t>
            </a:r>
            <a:endPar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79705" algn="just"/>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接触時間」</a:t>
            </a:r>
          </a:p>
          <a:p>
            <a:pPr indent="179705" algn="just"/>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報告</a:t>
            </a:r>
            <a:r>
              <a:rPr lang="en-US"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3</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：伊藤賢一（群馬大学）</a:t>
            </a:r>
          </a:p>
          <a:p>
            <a:pPr indent="179705" algn="just"/>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「社会学的属性から見る子どものメディア利用</a:t>
            </a:r>
            <a:endPar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79705" algn="just"/>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の特徴」</a:t>
            </a:r>
          </a:p>
          <a:p>
            <a:pPr indent="179705" algn="just"/>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コメンテータ：</a:t>
            </a:r>
            <a:endPar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79705" algn="just"/>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矢野さと子（子どもとメディア関東）</a:t>
            </a:r>
            <a:endPar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79705" algn="just"/>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照山絢子</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筑波大学</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p>
          <a:p>
            <a:pPr indent="179705" algn="just"/>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パネルディスカッション</a:t>
            </a:r>
            <a:endParaRPr lang="ja-JP" altLang="en-US" sz="2800" dirty="0">
              <a:latin typeface="ＭＳ Ｐゴシック" panose="020B0600070205080204" pitchFamily="50" charset="-128"/>
              <a:ea typeface="ＭＳ Ｐゴシック" panose="020B0600070205080204" pitchFamily="50" charset="-128"/>
            </a:endParaRPr>
          </a:p>
        </p:txBody>
      </p:sp>
      <p:sp>
        <p:nvSpPr>
          <p:cNvPr id="12" name="スライド番号プレースホルダー 11">
            <a:extLst>
              <a:ext uri="{FF2B5EF4-FFF2-40B4-BE49-F238E27FC236}">
                <a16:creationId xmlns:a16="http://schemas.microsoft.com/office/drawing/2014/main" id="{6218C50D-D8E6-414C-85A0-6A8CFD2E02D0}"/>
              </a:ext>
            </a:extLst>
          </p:cNvPr>
          <p:cNvSpPr>
            <a:spLocks noGrp="1"/>
          </p:cNvSpPr>
          <p:nvPr>
            <p:ph type="sldNum" sz="quarter" idx="12"/>
          </p:nvPr>
        </p:nvSpPr>
        <p:spPr/>
        <p:txBody>
          <a:bodyPr/>
          <a:lstStyle/>
          <a:p>
            <a:fld id="{30A98F7B-1628-469B-80E1-9D80AB07A598}" type="slidenum">
              <a:rPr kumimoji="1" lang="ja-JP" altLang="en-US" smtClean="0"/>
              <a:t>7</a:t>
            </a:fld>
            <a:endParaRPr kumimoji="1" lang="ja-JP" altLang="en-US"/>
          </a:p>
        </p:txBody>
      </p:sp>
      <p:sp>
        <p:nvSpPr>
          <p:cNvPr id="2" name="テキスト ボックス 1">
            <a:extLst>
              <a:ext uri="{FF2B5EF4-FFF2-40B4-BE49-F238E27FC236}">
                <a16:creationId xmlns:a16="http://schemas.microsoft.com/office/drawing/2014/main" id="{E5D45E7A-C7B5-43A1-A541-049EA66EB420}"/>
              </a:ext>
            </a:extLst>
          </p:cNvPr>
          <p:cNvSpPr txBox="1"/>
          <p:nvPr/>
        </p:nvSpPr>
        <p:spPr>
          <a:xfrm>
            <a:off x="803717" y="203008"/>
            <a:ext cx="3414319" cy="584775"/>
          </a:xfrm>
          <a:prstGeom prst="rect">
            <a:avLst/>
          </a:prstGeom>
          <a:noFill/>
        </p:spPr>
        <p:txBody>
          <a:bodyPr wrap="square" rtlCol="0">
            <a:spAutoFit/>
          </a:bodyPr>
          <a:lstStyle/>
          <a:p>
            <a:r>
              <a:rPr kumimoji="1" lang="ja-JP" altLang="en-US" sz="3200" dirty="0"/>
              <a:t>５．報告内容</a:t>
            </a:r>
          </a:p>
        </p:txBody>
      </p:sp>
    </p:spTree>
    <p:extLst>
      <p:ext uri="{BB962C8B-B14F-4D97-AF65-F5344CB8AC3E}">
        <p14:creationId xmlns:p14="http://schemas.microsoft.com/office/powerpoint/2010/main" val="1214478305"/>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TotalTime>
  <Words>513</Words>
  <Application>Microsoft Office PowerPoint</Application>
  <PresentationFormat>画面に合わせる (4:3)</PresentationFormat>
  <Paragraphs>48</Paragraphs>
  <Slides>7</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HGPｺﾞｼｯｸE</vt:lpstr>
      <vt:lpstr>ＭＳ Ｐゴシック</vt:lpstr>
      <vt:lpstr>ＭＳ 明朝</vt:lpstr>
      <vt:lpstr>メイリオ</vt:lpstr>
      <vt:lpstr>游ゴシック</vt:lpstr>
      <vt:lpstr>Arial</vt:lpstr>
      <vt:lpstr>Century Gothic</vt:lpstr>
      <vt:lpstr>Wingdings 3</vt:lpstr>
      <vt:lpstr>ウィスプ</vt:lpstr>
      <vt:lpstr>2020社会情報学会（SSI）学会大会 WS5  コロナ禍における子どものメディア利用を考える 　～臨時休校中の小学生メディア接触実態調査より～   </vt:lpstr>
      <vt:lpstr>司会：大谷良光（青森大学・元弘前大学、非会員） 　　　 □　調査概要と本ワークショップの趣旨説明 </vt:lpstr>
      <vt:lpstr>２. 研究の動機</vt:lpstr>
      <vt:lpstr>PowerPoint プレゼンテーション</vt:lpstr>
      <vt:lpstr>PowerPoint プレゼンテーション</vt:lpstr>
      <vt:lpstr>４. 緊急保護者調査について</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大谷 良光</dc:creator>
  <cp:lastModifiedBy>大谷 良光</cp:lastModifiedBy>
  <cp:revision>10</cp:revision>
  <dcterms:created xsi:type="dcterms:W3CDTF">2020-09-06T00:26:24Z</dcterms:created>
  <dcterms:modified xsi:type="dcterms:W3CDTF">2020-09-06T02:58:26Z</dcterms:modified>
</cp:coreProperties>
</file>